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24"/>
  </p:notesMasterIdLst>
  <p:handoutMasterIdLst>
    <p:handoutMasterId r:id="rId25"/>
  </p:handoutMasterIdLst>
  <p:sldIdLst>
    <p:sldId id="1807" r:id="rId2"/>
    <p:sldId id="397" r:id="rId3"/>
    <p:sldId id="1799" r:id="rId4"/>
    <p:sldId id="2092" r:id="rId5"/>
    <p:sldId id="1808" r:id="rId6"/>
    <p:sldId id="2067" r:id="rId7"/>
    <p:sldId id="1670" r:id="rId8"/>
    <p:sldId id="1672" r:id="rId9"/>
    <p:sldId id="1673" r:id="rId10"/>
    <p:sldId id="2088" r:id="rId11"/>
    <p:sldId id="256" r:id="rId12"/>
    <p:sldId id="1802" r:id="rId13"/>
    <p:sldId id="2076" r:id="rId14"/>
    <p:sldId id="1800" r:id="rId15"/>
    <p:sldId id="1801" r:id="rId16"/>
    <p:sldId id="2095" r:id="rId17"/>
    <p:sldId id="276" r:id="rId18"/>
    <p:sldId id="2089" r:id="rId19"/>
    <p:sldId id="2090" r:id="rId20"/>
    <p:sldId id="2091" r:id="rId21"/>
    <p:sldId id="2093" r:id="rId22"/>
    <p:sldId id="2094" r:id="rId23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5AE4"/>
    <a:srgbClr val="E5A533"/>
    <a:srgbClr val="D4DE58"/>
    <a:srgbClr val="DA8360"/>
    <a:srgbClr val="3E7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5033" autoAdjust="0"/>
  </p:normalViewPr>
  <p:slideViewPr>
    <p:cSldViewPr showGuides="1">
      <p:cViewPr varScale="1">
        <p:scale>
          <a:sx n="78" d="100"/>
          <a:sy n="78" d="100"/>
        </p:scale>
        <p:origin x="1301" y="72"/>
      </p:cViewPr>
      <p:guideLst>
        <p:guide orient="horz" pos="395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115" d="100"/>
          <a:sy n="115" d="100"/>
        </p:scale>
        <p:origin x="421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433B55F-E008-40F9-B6B6-0F100B2A83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187D7B0-6367-4FB8-9498-354B7C696C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32029DF-CF51-4DA8-929A-235CE87B8109}" type="datetimeyyyy">
              <a:rPr lang="de-DE" smtClean="0"/>
              <a:t>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90E17A-3907-419B-9794-DF04254595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5E0504-99FB-4D0A-8B52-3F6620BFAD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40031767-3ED1-485F-8882-569E445D08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94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D82EBA3-88A0-4D64-B8B2-E4234F861FFD}" type="datetimeyyyy">
              <a:rPr lang="de-DE" smtClean="0"/>
              <a:t>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9525">
            <a:solidFill>
              <a:schemeClr val="accent6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17506C3-1E1F-446C-AAEF-F2A52B6D7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9514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92075" indent="-92075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182563" indent="-90488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266700" indent="-84138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357188" indent="-90488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449263" indent="-92075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F2A4E9-32A9-897C-7FFE-E57EEB0C48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953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gut kenne ich meine Zielgruppe/n?</a:t>
            </a:r>
          </a:p>
          <a:p>
            <a:r>
              <a:rPr lang="de-DE" dirty="0"/>
              <a:t>Spreche ich ihre Sprache?</a:t>
            </a:r>
          </a:p>
          <a:p>
            <a:r>
              <a:rPr lang="de-DE" dirty="0"/>
              <a:t>Weiß ich, auf welche Emotionen sie anspringt? (Eisbär auf Scholle oder Hagelschaden auf Auto nach Sturm?)</a:t>
            </a:r>
          </a:p>
          <a:p>
            <a:r>
              <a:rPr lang="de-DE" dirty="0"/>
              <a:t>Kenne ich das ästhetische Framing meiner Zielgruppe/n?</a:t>
            </a:r>
          </a:p>
          <a:p>
            <a:r>
              <a:rPr lang="de-DE" dirty="0"/>
              <a:t>Wieviel Komplexität vertrage ich?</a:t>
            </a:r>
          </a:p>
          <a:p>
            <a:r>
              <a:rPr lang="de-DE" dirty="0"/>
              <a:t>Wie groß ist meine Aufmerksamkeitsspanne?</a:t>
            </a:r>
          </a:p>
          <a:p>
            <a:r>
              <a:rPr lang="de-DE" dirty="0"/>
              <a:t>Wie groß ist die meiner Zielgruppe/n?</a:t>
            </a:r>
          </a:p>
          <a:p>
            <a:r>
              <a:rPr lang="de-DE" dirty="0"/>
              <a:t>Ressourcen?</a:t>
            </a:r>
          </a:p>
          <a:p>
            <a:r>
              <a:rPr lang="de-DE" dirty="0"/>
              <a:t>Überleitung Angebot „Zukunft Zuhause“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B4E891-B31B-F02B-1F3D-C4FE88E210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844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71532" indent="-371532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</a:rPr>
              <a:t>mehrere Sinne bzw. „Lernkanäle“ ansprechen (hören, sehen, sagen, tun)</a:t>
            </a:r>
          </a:p>
          <a:p>
            <a:pPr marL="371532" indent="-371532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</a:rPr>
              <a:t>mit Motivation/Begeisterung lernt es sich wie von selbst -&gt; Bedeutung von Emotionen</a:t>
            </a:r>
          </a:p>
          <a:p>
            <a:pPr marL="371532" indent="-371532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</a:rPr>
              <a:t>Angenehme Lernatmosphäre</a:t>
            </a:r>
          </a:p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2B440A-FEF5-B163-9182-D429FE9A12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4844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Händefalten, zwei Varianten bei geschlossenen Augen – wie fühlt es sich an? </a:t>
            </a:r>
          </a:p>
          <a:p>
            <a:r>
              <a:rPr lang="de-DE" dirty="0"/>
              <a:t>Warum sind Routinen wichtig?</a:t>
            </a:r>
          </a:p>
          <a:p>
            <a:r>
              <a:rPr lang="de-DE" dirty="0"/>
              <a:t>Routinen machen das Leben einfacher und unser Gehirn belohnt uns dafür</a:t>
            </a:r>
          </a:p>
          <a:p>
            <a:r>
              <a:rPr lang="de-DE" dirty="0"/>
              <a:t>Routine = kein Stress fürs Gehirn!</a:t>
            </a:r>
          </a:p>
          <a:p>
            <a:r>
              <a:rPr lang="de-DE" dirty="0"/>
              <a:t>Neue Routine: anstrengend, unbekannte Gefahr, was soll das? Wo ist die Belohnung???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9532FA-553F-2BFC-CA3F-366D28568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7485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Selbst in Ruhephasen: 20 – 30 m³ Frischluftbedarf</a:t>
            </a:r>
          </a:p>
          <a:p>
            <a:r>
              <a:rPr lang="de-DE" dirty="0"/>
              <a:t>12 Liter Wasserdampf Vier-Personenhaushalt pro Tag</a:t>
            </a:r>
          </a:p>
          <a:p>
            <a:r>
              <a:rPr lang="de-DE" dirty="0"/>
              <a:t>Drei mal Querlüften im Winter rund vier bis fünf Liter Wasserdampf rausgelüftet</a:t>
            </a:r>
          </a:p>
          <a:p>
            <a:r>
              <a:rPr lang="de-DE" dirty="0"/>
              <a:t>So lange müssen die Fenster vier Mal täglich offen stehen, damit ein ausreichender Luftwechsel stattfinden kann:</a:t>
            </a:r>
          </a:p>
          <a:p>
            <a:r>
              <a:rPr lang="de-DE" dirty="0"/>
              <a:t>Januar, Februar, Dezember: 5 Minuten</a:t>
            </a:r>
          </a:p>
          <a:p>
            <a:r>
              <a:rPr lang="de-DE" dirty="0"/>
              <a:t>März, November: 10 Minuten</a:t>
            </a:r>
          </a:p>
          <a:p>
            <a:r>
              <a:rPr lang="de-DE" dirty="0"/>
              <a:t>April, September: 15 Minuten</a:t>
            </a:r>
          </a:p>
          <a:p>
            <a:r>
              <a:rPr lang="de-DE" dirty="0"/>
              <a:t>Mai, Oktober: 20 Minuten</a:t>
            </a:r>
          </a:p>
          <a:p>
            <a:r>
              <a:rPr lang="de-DE" dirty="0"/>
              <a:t>Juni, Juli, August: 30 Minuten</a:t>
            </a:r>
          </a:p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5EFAE5-2523-0F54-1697-8D2662BA1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320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52812C-2E20-4123-1E88-13A1974A26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054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CAAC1A-28B6-A185-04CC-D3EB7EBE52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4349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64ADA-CA0E-54A5-FBB1-10A2C7BC2D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547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25560">
              <a:spcBef>
                <a:spcPts val="217"/>
              </a:spcBef>
              <a:spcAft>
                <a:spcPct val="20000"/>
              </a:spcAft>
            </a:pPr>
            <a:r>
              <a:rPr lang="de-DE" dirty="0"/>
              <a:t>Ein paar Worte zur Historie</a:t>
            </a:r>
          </a:p>
          <a:p>
            <a:pPr marL="185751" indent="-185751" defTabSz="825560">
              <a:spcBef>
                <a:spcPts val="217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dirty="0"/>
              <a:t>Gründung 1990 per Gesetz</a:t>
            </a:r>
          </a:p>
          <a:p>
            <a:pPr marL="185751" indent="-185751" defTabSz="825560">
              <a:spcBef>
                <a:spcPts val="217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dirty="0"/>
              <a:t>Aufnahme der Fördertätigkeit am 1. März 1991 </a:t>
            </a:r>
            <a:r>
              <a:rPr lang="de-DE" dirty="0">
                <a:sym typeface="Wingdings" panose="05000000000000000000" pitchFamily="2" charset="2"/>
              </a:rPr>
              <a:t> Nun über 32 Jahre alt</a:t>
            </a:r>
            <a:endParaRPr lang="de-DE" dirty="0"/>
          </a:p>
          <a:p>
            <a:pPr marL="185751" indent="-185751" defTabSz="825560">
              <a:spcBef>
                <a:spcPts val="217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dirty="0"/>
              <a:t>Stiftung bürgerlichen Rechts </a:t>
            </a:r>
            <a:r>
              <a:rPr lang="de-DE" dirty="0">
                <a:sym typeface="Wingdings" panose="05000000000000000000" pitchFamily="2" charset="2"/>
              </a:rPr>
              <a:t> bewusst nicht als öffentlich-rechtliche Stiftung gegründet, um von Politik unabhängig zu sein</a:t>
            </a:r>
            <a:endParaRPr lang="de-DE" dirty="0"/>
          </a:p>
          <a:p>
            <a:pPr marL="185751" indent="-185751" defTabSz="825560">
              <a:spcBef>
                <a:spcPts val="217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dirty="0"/>
              <a:t>etwa 1,28 Mrd. € Stiftungskapital aus dem Verkauf der bundeseigenen Salzgitter AG </a:t>
            </a:r>
          </a:p>
          <a:p>
            <a:pPr marL="681087" lvl="1" indent="-185751" defTabSz="825560">
              <a:spcBef>
                <a:spcPts val="217"/>
              </a:spcBef>
              <a:spcAft>
                <a:spcPct val="20000"/>
              </a:spcAft>
              <a:buFont typeface="Wingdings"/>
              <a:buChar char="à"/>
            </a:pPr>
            <a:r>
              <a:rPr lang="de-DE" dirty="0">
                <a:sym typeface="Wingdings" panose="05000000000000000000" pitchFamily="2" charset="2"/>
              </a:rPr>
              <a:t>historisch kurzes Zeitfenster: Verkauf 1989, Gesetz 1990</a:t>
            </a:r>
          </a:p>
          <a:p>
            <a:pPr marL="681087" lvl="1" indent="-185751" defTabSz="825560">
              <a:spcBef>
                <a:spcPts val="217"/>
              </a:spcBef>
              <a:spcAft>
                <a:spcPct val="20000"/>
              </a:spcAft>
              <a:buFont typeface="Wingdings"/>
              <a:buChar char="à"/>
            </a:pPr>
            <a:r>
              <a:rPr lang="de-DE" dirty="0">
                <a:sym typeface="Wingdings" panose="05000000000000000000" pitchFamily="2" charset="2"/>
              </a:rPr>
              <a:t>kurz danach Wiedervereinigung, sicher hätte sich Theo Waigel 1991 nicht dazu entschlossen, 2,5 Mrd. DM (1,28 Mrd. €) aus der Hand zu geben</a:t>
            </a:r>
            <a:endParaRPr lang="de-DE" dirty="0"/>
          </a:p>
          <a:p>
            <a:pPr marL="185751" indent="-185751" defTabSz="825560">
              <a:spcBef>
                <a:spcPts val="217"/>
              </a:spcBef>
              <a:buFont typeface="Arial" panose="020B0604020202020204" pitchFamily="34" charset="0"/>
              <a:buChar char="•"/>
            </a:pPr>
            <a:r>
              <a:rPr lang="de-DE" dirty="0"/>
              <a:t>Aber Stiftungskapital gut angelegt: auf rund 2 Mrd. € erhöht </a:t>
            </a:r>
            <a:r>
              <a:rPr lang="de-DE" dirty="0">
                <a:sym typeface="Wingdings" panose="05000000000000000000" pitchFamily="2" charset="2"/>
              </a:rPr>
              <a:t> Inflationsausgleich</a:t>
            </a:r>
            <a:endParaRPr lang="de-DE" dirty="0"/>
          </a:p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2A8F26-55A2-8310-3B07-0A118D79DA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131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2E7F8E-9741-1B4F-2CA8-5F5D75D0F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9191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Der Weg zur Zielgruppe ist mit nachdenken gepflastert!</a:t>
            </a:r>
          </a:p>
          <a:p>
            <a:r>
              <a:rPr lang="de-DE" dirty="0"/>
              <a:t>Frage in die Runde: Größte Herausforderung erfolgreiche Ansprache von </a:t>
            </a:r>
            <a:r>
              <a:rPr lang="de-DE" dirty="0" err="1"/>
              <a:t>HauseigentümerInnen</a:t>
            </a:r>
            <a:r>
              <a:rPr lang="de-DE" dirty="0"/>
              <a:t>? – Aufschreiben – ein Stichwort! - und an Metaplanwand anheften!</a:t>
            </a:r>
          </a:p>
          <a:p>
            <a:r>
              <a:rPr lang="de-DE" dirty="0"/>
              <a:t>Besprechen!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938370-D96E-4765-E030-C72E6A89D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98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80% der Wohngebäude sind EFH/ZFH</a:t>
            </a:r>
          </a:p>
          <a:p>
            <a:r>
              <a:rPr lang="de-DE" dirty="0"/>
              <a:t>Rund 70% vor der ersten Wärmeschutzverordnung 1977 gebaut – nur Mindestwärmeschutz nach alter DIN 4108 </a:t>
            </a:r>
          </a:p>
          <a:p>
            <a:r>
              <a:rPr lang="de-DE" dirty="0"/>
              <a:t>28% der Bevölkerung stehen für den größten Teil des Energieverbrauchs im Bereich Wohngebäude</a:t>
            </a:r>
          </a:p>
          <a:p>
            <a:r>
              <a:rPr lang="de-DE" dirty="0"/>
              <a:t>Anzahl Nichtwohngebäude überschlägig bekannt, letzte stat. Erhebung 1956, neue Erfassung in Planung </a:t>
            </a:r>
          </a:p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3BC7BF-3631-A2B9-8BB9-E79B48531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300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Komplexität des Themas lässt sich nicht auflösen</a:t>
            </a:r>
          </a:p>
          <a:p>
            <a:r>
              <a:rPr lang="de-DE" dirty="0"/>
              <a:t>Ich muss sie zielgruppenspezifisch aufbereiten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6F9546-7417-6A3A-581E-54CA56C0F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931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4ABFB-9AF3-4B05-80CA-8A8E828B7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B829A45-5834-4EDD-A8DA-7DD41E01D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8D80BB-9820-44F0-8428-77150C9BF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3B4A9-5027-4683-A3FF-66194C7A15FD}" type="datetime1">
              <a:rPr lang="de-DE" smtClean="0"/>
              <a:t>26.03.2024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A9687D-EDFD-4B2A-8C59-3B749117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2B93E0-5DFB-4154-9AD9-120A7252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9076-BDC7-40B2-BE94-FB45073CA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180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765F51-2169-4E5F-B442-86BA23552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84544B2-EC44-406C-A388-6B8C7ED4A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3DD592-AE28-4843-9118-7FA616F6D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E347-EF04-46ED-AACC-B4C6AEB48D86}" type="datetime1">
              <a:rPr lang="de-DE" smtClean="0"/>
              <a:t>26.03.2024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DE83E4-70BC-4808-9B20-5B077BF4A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45632D-697B-42E1-AECA-663D796D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9076-BDC7-40B2-BE94-FB45073CA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19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1B9B7B7-B906-4E6C-B1C4-3D0FBD1588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96967E2-9E23-4C48-A5A0-523EC418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725519-08CA-400B-83F5-19526609C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D98D-47F5-49CC-A3E6-8BBF2E6BAB98}" type="datetime1">
              <a:rPr lang="de-DE" smtClean="0"/>
              <a:t>26.03.2024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4BDEED-F95E-489D-A6C7-8E689CA50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549CE3-02B1-4954-A48F-CB778058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9076-BDC7-40B2-BE94-FB45073CA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597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87375" y="368660"/>
            <a:ext cx="6912781" cy="1152165"/>
          </a:xfrm>
        </p:spPr>
        <p:txBody>
          <a:bodyPr anchor="b"/>
          <a:lstStyle>
            <a:lvl1pPr algn="l">
              <a:defRPr sz="325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47A41C-5DDD-4F9E-B0AE-A17B2A09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256240" y="570330"/>
            <a:ext cx="3348385" cy="950494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2744788"/>
            <a:ext cx="12192000" cy="4113212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462523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D47A41C-5DDD-4F9E-B0AE-A17B2A09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256240" y="570330"/>
            <a:ext cx="3348385" cy="950494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2312876"/>
            <a:ext cx="12192000" cy="4545124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7047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87375" y="3501009"/>
            <a:ext cx="11017250" cy="972108"/>
          </a:xfrm>
        </p:spPr>
        <p:txBody>
          <a:bodyPr anchor="t" anchorCtr="0"/>
          <a:lstStyle>
            <a:lvl1pPr algn="ctr">
              <a:defRPr sz="325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47A41C-5DDD-4F9E-B0AE-A17B2A09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256240" y="570330"/>
            <a:ext cx="3348385" cy="95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87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6096000" cy="6858000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672063" y="2996952"/>
            <a:ext cx="4932561" cy="3276848"/>
          </a:xfrm>
        </p:spPr>
        <p:txBody>
          <a:bodyPr anchor="t" anchorCtr="0"/>
          <a:lstStyle>
            <a:lvl1pPr algn="ctr">
              <a:defRPr sz="325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772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C5FA593-7C76-4168-AF48-25FE6FF3E5AA}"/>
              </a:ext>
            </a:extLst>
          </p:cNvPr>
          <p:cNvSpPr/>
          <p:nvPr userDrawn="1"/>
        </p:nvSpPr>
        <p:spPr bwMode="gray"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600057" y="584684"/>
            <a:ext cx="5004568" cy="936141"/>
          </a:xfrm>
        </p:spPr>
        <p:txBody>
          <a:bodyPr anchor="t" anchorCtr="0"/>
          <a:lstStyle>
            <a:lvl1pPr algn="l">
              <a:defRPr sz="325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08BAACD-A963-49AB-B7A6-57781E49CC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383704" y="1916832"/>
            <a:ext cx="5328592" cy="29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95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6096000" cy="6858000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600057" y="584684"/>
            <a:ext cx="5004568" cy="936141"/>
          </a:xfrm>
        </p:spPr>
        <p:txBody>
          <a:bodyPr anchor="t" anchorCtr="0"/>
          <a:lstStyle>
            <a:lvl1pPr algn="l">
              <a:defRPr sz="325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3833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59EEF-C28C-44DF-AAD0-F445C19C52C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82D9E2-3EC3-41E0-8B54-E97A82FED1F8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4655839" y="2060574"/>
            <a:ext cx="6948785" cy="42132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Bildplatzhalter 10">
            <a:extLst>
              <a:ext uri="{FF2B5EF4-FFF2-40B4-BE49-F238E27FC236}">
                <a16:creationId xmlns:a16="http://schemas.microsoft.com/office/drawing/2014/main" id="{E42CCF8D-51B0-4238-B228-7BADC9C26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587374" y="2133599"/>
            <a:ext cx="3744429" cy="4140201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83450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rnauss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invGray">
          <a:xfrm>
            <a:off x="587375" y="2060575"/>
            <a:ext cx="11017249" cy="1548445"/>
          </a:xfrm>
        </p:spPr>
        <p:txBody>
          <a:bodyPr anchor="b" anchorCtr="0"/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38E252-C47D-4C4D-8B29-8A840D6134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invGray">
          <a:xfrm>
            <a:off x="587375" y="3681586"/>
            <a:ext cx="11017250" cy="12235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271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4B0A0-B51F-43AC-B91B-73F1BB520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1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FA8AE8-5552-4436-8B07-D06AA8693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0C9BAD-D87F-46C2-BBE2-952B7523A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A7EF0-1AF4-4D18-ACFF-0631B0F883C5}" type="datetime1">
              <a:rPr lang="de-DE" smtClean="0"/>
              <a:t>26.03.2024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7659C4-FC62-4DA2-A5D4-760AFD96A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045223-8561-4FAB-8A49-19F740444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9076-BDC7-40B2-BE94-FB45073CA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669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EA7E8DD-A1BA-4151-9229-99FC6DE12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4331804" y="692696"/>
            <a:ext cx="3528392" cy="193112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FD48CAC-6639-4F89-828F-3A7A4D7B2822}"/>
              </a:ext>
            </a:extLst>
          </p:cNvPr>
          <p:cNvSpPr/>
          <p:nvPr userDrawn="1"/>
        </p:nvSpPr>
        <p:spPr bwMode="gray">
          <a:xfrm>
            <a:off x="587375" y="5877272"/>
            <a:ext cx="11017250" cy="432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de-DE" sz="1750">
                <a:solidFill>
                  <a:schemeClr val="bg2"/>
                </a:solidFill>
              </a:rPr>
              <a:t>www.zukunft-zuhause.net</a:t>
            </a:r>
            <a:endParaRPr lang="de-DE" sz="1750" dirty="0">
              <a:solidFill>
                <a:schemeClr val="bg2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77F7A14-316E-4D20-A1D7-67D8D6D987B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87375" y="3429000"/>
            <a:ext cx="11017250" cy="1296144"/>
          </a:xfrm>
        </p:spPr>
        <p:txBody>
          <a:bodyPr/>
          <a:lstStyle>
            <a:lvl1pPr algn="ctr">
              <a:defRPr sz="5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645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0B711-95BC-497E-87BB-A1E6F0A0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A532AA-C973-4D8C-AD29-0E0AD3D2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9AA1-CB74-47E7-8995-824AB24D1520}" type="datetime1">
              <a:rPr lang="de-DE" smtClean="0"/>
              <a:t>26.03.2024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772C17-B380-41FF-869C-5F7E5916A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FE89DE-3165-43B5-BB74-662C40894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9076-BDC7-40B2-BE94-FB45073CAAC8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CB9386-67D0-4A0B-A176-DAF8B823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805265"/>
            <a:ext cx="10509250" cy="128438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6879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E47393-772B-4946-9EBB-3CF9BBB22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044432-1D99-4628-87BF-0E99A5E42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D02F012-780E-4D6B-BCDF-CC3D1B519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85C237A-D06E-42BB-951E-00CD046E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A934-8B94-4F4C-9116-36E96F7F4760}" type="datetime1">
              <a:rPr lang="de-DE" smtClean="0"/>
              <a:t>26.03.2024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9E2F9B7-B84B-4353-8B9A-A705A190C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BAB7E1-B7C8-4ECD-AE48-4DEC27283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9076-BDC7-40B2-BE94-FB45073CAAC8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Bild 13" descr="Welle +Logo">
            <a:extLst>
              <a:ext uri="{FF2B5EF4-FFF2-40B4-BE49-F238E27FC236}">
                <a16:creationId xmlns:a16="http://schemas.microsoft.com/office/drawing/2014/main" id="{0A654EF0-65F6-4FC2-B345-C416415B2A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9" t="21185" r="6937" b="28172"/>
          <a:stretch/>
        </p:blipFill>
        <p:spPr bwMode="auto">
          <a:xfrm>
            <a:off x="10247772" y="6022369"/>
            <a:ext cx="1944228" cy="1027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506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8CCB9-B51D-438E-92D7-47BC4B5E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9C8388-9123-48FD-9D8A-2ACFBED23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DD053D2-F695-45A5-854F-A942CE413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0D7524-4F8E-4BA4-B305-8F78D70E4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E97B3E0-EFAC-401C-ACDE-FFAC70F0D8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4B18DED-AF67-4294-B430-1B6C8D3B2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F220B-ABF8-4324-A63D-1811FDC44F3C}" type="datetime1">
              <a:rPr lang="de-DE" smtClean="0"/>
              <a:t>26.03.2024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A71D440-67BF-4CFE-B2AE-FF9AD0B7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551EE70-D4BA-431D-878B-E148F5DE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9076-BDC7-40B2-BE94-FB45073CA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8619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4A07E-8BB0-4753-8612-8852D5ED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7A7B41A-DB1D-4458-9491-C30053A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2B511-B6CF-435F-817F-2F2FB9E8771B}" type="datetime1">
              <a:rPr lang="de-DE" smtClean="0"/>
              <a:t>26.03.2024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DF04BB-B79F-40A4-B38D-BAB42899E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7A8AE04-4909-4F04-B734-26298DEA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9076-BDC7-40B2-BE94-FB45073CAAC8}" type="slidenum">
              <a:rPr lang="de-DE" smtClean="0"/>
              <a:t>‹Nr.›</a:t>
            </a:fld>
            <a:endParaRPr lang="de-DE"/>
          </a:p>
        </p:txBody>
      </p:sp>
      <p:pic>
        <p:nvPicPr>
          <p:cNvPr id="6" name="Bild 13" descr="Welle +Logo">
            <a:extLst>
              <a:ext uri="{FF2B5EF4-FFF2-40B4-BE49-F238E27FC236}">
                <a16:creationId xmlns:a16="http://schemas.microsoft.com/office/drawing/2014/main" id="{DA690AB8-8A6A-4483-AFDF-C6EBEE7D4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9" t="21185" r="6937" b="28172"/>
          <a:stretch/>
        </p:blipFill>
        <p:spPr bwMode="auto">
          <a:xfrm>
            <a:off x="10247772" y="6022369"/>
            <a:ext cx="1944228" cy="1027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769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F8ADBC5-636C-4788-8467-AA885C5E7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76B5-51ED-477F-B51D-13FF7FF89090}" type="datetime1">
              <a:rPr lang="de-DE" smtClean="0"/>
              <a:t>26.03.2024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3A7F445-782B-4A22-92F8-A6F6F9817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57F6ED-A467-4136-9925-2B196D4FA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9076-BDC7-40B2-BE94-FB45073CA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412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D95D44-27A1-4644-8D1F-2380F4276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389F2D-FAAD-43B1-987F-557F6FA26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3DD960-174C-42A1-9FD6-78FA7A887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24B947-F0B3-4AA7-9423-922A70AD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04470-98A6-49B2-BEC7-872A9EC8D2D3}" type="datetime1">
              <a:rPr lang="de-DE" smtClean="0"/>
              <a:t>26.03.2024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8155612-B9DC-4851-950D-BBDCF78E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AF976E-0F04-4E98-AB72-92353422F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9076-BDC7-40B2-BE94-FB45073CA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477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76B804-6D22-45FA-B845-923EA91A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05389BC-84F4-460F-A27C-22933C8032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E8446E-F9DA-41AD-8C1D-0C7B03D1F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EF75E8-53A1-4884-9EC4-9AB1294D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DFF1-1C57-43B3-85DB-891460532995}" type="datetime1">
              <a:rPr lang="de-DE" smtClean="0"/>
              <a:t>26.03.2024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BE6606C-27CB-4A07-9545-55EEF671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C1B9E8-030B-45B0-99EC-28D8C4D6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9076-BDC7-40B2-BE94-FB45073CA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8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F43866-9327-426E-A2F1-B0CF1C009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56" y="5967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BCE2F5-30AA-4C89-8B08-1BB7140A6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7163"/>
            <a:ext cx="10515600" cy="387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7E89FE-A5D5-4096-AA7D-B1D63D90E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88982-F047-4E71-A36B-866B1C6353D7}" type="datetime1">
              <a:rPr lang="de-DE" smtClean="0"/>
              <a:t>26.03.2024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7A2672-159F-48CA-8FB6-7EACB6A1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8C1490-8A3F-48F2-BA7D-483745E31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99076-BDC7-40B2-BE94-FB45073CAAC8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Bild 13" descr="Welle +Logo">
            <a:extLst>
              <a:ext uri="{FF2B5EF4-FFF2-40B4-BE49-F238E27FC236}">
                <a16:creationId xmlns:a16="http://schemas.microsoft.com/office/drawing/2014/main" id="{0B6BF0F4-0E37-40FB-94A4-B889B80A3CC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5"/>
          <a:stretch/>
        </p:blipFill>
        <p:spPr bwMode="auto">
          <a:xfrm>
            <a:off x="0" y="1333857"/>
            <a:ext cx="12192000" cy="1337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D0DF2AC-E1D5-2F36-C015-3FB1EF732A7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32" y="136524"/>
            <a:ext cx="2493816" cy="1027085"/>
          </a:xfrm>
          <a:prstGeom prst="rect">
            <a:avLst/>
          </a:prstGeom>
        </p:spPr>
      </p:pic>
      <p:pic>
        <p:nvPicPr>
          <p:cNvPr id="9" name="Bild 13" descr="Welle +Logo">
            <a:extLst>
              <a:ext uri="{FF2B5EF4-FFF2-40B4-BE49-F238E27FC236}">
                <a16:creationId xmlns:a16="http://schemas.microsoft.com/office/drawing/2014/main" id="{C6ECD2A0-73BF-092E-BD2E-09C47F61648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9" t="21185" r="6937" b="28172"/>
          <a:stretch/>
        </p:blipFill>
        <p:spPr bwMode="auto">
          <a:xfrm>
            <a:off x="3581400" y="117117"/>
            <a:ext cx="1944228" cy="102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 descr="Ein Bild, das Schrift, Logo, Grafiken, Design enthält.&#10;&#10;Automatisch generierte Beschreibung">
            <a:extLst>
              <a:ext uri="{FF2B5EF4-FFF2-40B4-BE49-F238E27FC236}">
                <a16:creationId xmlns:a16="http://schemas.microsoft.com/office/drawing/2014/main" id="{3B08599D-1315-924F-F655-22F2447DC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/>
          <a:srcRect l="25805" t="33839" r="19757" b="37903"/>
          <a:stretch/>
        </p:blipFill>
        <p:spPr>
          <a:xfrm>
            <a:off x="9912424" y="167494"/>
            <a:ext cx="1978607" cy="1027085"/>
          </a:xfrm>
          <a:prstGeom prst="rect">
            <a:avLst/>
          </a:prstGeom>
        </p:spPr>
      </p:pic>
      <p:pic>
        <p:nvPicPr>
          <p:cNvPr id="14" name="Grafik 13" descr="Ein Bild, das Text, Screenshot, Visitenkarte, Schrift enthält.&#10;&#10;Automatisch generierte Beschreibung">
            <a:extLst>
              <a:ext uri="{FF2B5EF4-FFF2-40B4-BE49-F238E27FC236}">
                <a16:creationId xmlns:a16="http://schemas.microsoft.com/office/drawing/2014/main" id="{B8215C4A-5258-ED69-C9E4-AD82A715A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t="4077" b="9750"/>
          <a:stretch/>
        </p:blipFill>
        <p:spPr>
          <a:xfrm>
            <a:off x="560568" y="0"/>
            <a:ext cx="1944228" cy="105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9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56" r:id="rId13"/>
    <p:sldLayoutId id="2147483659" r:id="rId14"/>
    <p:sldLayoutId id="2147483657" r:id="rId15"/>
    <p:sldLayoutId id="2147483661" r:id="rId16"/>
    <p:sldLayoutId id="2147483660" r:id="rId17"/>
    <p:sldLayoutId id="2147483662" r:id="rId18"/>
    <p:sldLayoutId id="2147483664" r:id="rId19"/>
    <p:sldLayoutId id="214748366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9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pos="7310" userDrawn="1">
          <p15:clr>
            <a:srgbClr val="F26B43"/>
          </p15:clr>
        </p15:guide>
        <p15:guide id="5" orient="horz" pos="3952" userDrawn="1">
          <p15:clr>
            <a:srgbClr val="F26B43"/>
          </p15:clr>
        </p15:guide>
        <p15:guide id="6" pos="3749" userDrawn="1">
          <p15:clr>
            <a:srgbClr val="F26B43"/>
          </p15:clr>
        </p15:guide>
        <p15:guide id="7" pos="3931" userDrawn="1">
          <p15:clr>
            <a:srgbClr val="F26B43"/>
          </p15:clr>
        </p15:guide>
        <p15:guide id="8" orient="horz" pos="595" userDrawn="1">
          <p15:clr>
            <a:srgbClr val="F26B43"/>
          </p15:clr>
        </p15:guide>
        <p15:guide id="9" orient="horz" pos="13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11" Type="http://schemas.openxmlformats.org/officeDocument/2006/relationships/image" Target="../media/image34.jpeg"/><Relationship Id="rId5" Type="http://schemas.openxmlformats.org/officeDocument/2006/relationships/image" Target="../media/image28.jpg"/><Relationship Id="rId10" Type="http://schemas.openxmlformats.org/officeDocument/2006/relationships/image" Target="../media/image33.jpe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1A5665-68EF-4E59-853D-3F4460EF6F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Verband Wohneigentum </a:t>
            </a:r>
            <a:br>
              <a:rPr lang="de-DE" dirty="0"/>
            </a:br>
            <a:r>
              <a:rPr lang="de-DE" dirty="0"/>
              <a:t>„Klimaanpassung und Energie“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3011035-5F94-414D-BB04-A0B9C9FFB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45" y="3150141"/>
            <a:ext cx="4824536" cy="215106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6AA9EB5-EE92-4397-AFD5-E9FB6E948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281" y="3158569"/>
            <a:ext cx="6012375" cy="212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31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5508F-8392-468C-A133-3AAEE1A0F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984016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/>
              <a:t>Die Menschen richtig erreichen</a:t>
            </a:r>
            <a:br>
              <a:rPr lang="de-DE" sz="3600" dirty="0"/>
            </a:br>
            <a:endParaRPr lang="de-DE" sz="36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EF51D6F-657B-4541-8C81-DEE6F4570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71" r="50653"/>
          <a:stretch/>
        </p:blipFill>
        <p:spPr>
          <a:xfrm>
            <a:off x="7068121" y="2999121"/>
            <a:ext cx="4536504" cy="309860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34B31C6-1789-45D3-BF84-49F37A16E313}"/>
              </a:ext>
            </a:extLst>
          </p:cNvPr>
          <p:cNvSpPr/>
          <p:nvPr/>
        </p:nvSpPr>
        <p:spPr>
          <a:xfrm>
            <a:off x="587375" y="234888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i="1" dirty="0"/>
              <a:t>Bezogen auf die kommunale </a:t>
            </a:r>
            <a:r>
              <a:rPr lang="de-DE" b="1" i="1" dirty="0"/>
              <a:t>Wärmewende </a:t>
            </a:r>
            <a:r>
              <a:rPr lang="de-DE" i="1" dirty="0"/>
              <a:t>und</a:t>
            </a:r>
            <a:r>
              <a:rPr lang="de-DE" b="1" i="1" dirty="0"/>
              <a:t> Wärmeplanung: </a:t>
            </a:r>
          </a:p>
          <a:p>
            <a:r>
              <a:rPr lang="de-DE" i="1" dirty="0"/>
              <a:t>„</a:t>
            </a:r>
            <a:r>
              <a:rPr lang="de-DE" b="1" dirty="0"/>
              <a:t>Kommunikation</a:t>
            </a:r>
            <a:r>
              <a:rPr lang="de-DE" i="1" dirty="0"/>
              <a:t> spielt eine </a:t>
            </a:r>
            <a:r>
              <a:rPr lang="de-DE" b="1" i="1" dirty="0"/>
              <a:t>gewaltige Rolle</a:t>
            </a:r>
            <a:r>
              <a:rPr lang="de-DE" i="1" dirty="0"/>
              <a:t>! </a:t>
            </a:r>
          </a:p>
          <a:p>
            <a:r>
              <a:rPr lang="de-DE" i="1" dirty="0"/>
              <a:t>Ich sage immer gerne und bin überzeugt, dass eine Menge Wahrheit darin liegt: </a:t>
            </a:r>
            <a:r>
              <a:rPr lang="de-DE" b="1" i="1" dirty="0"/>
              <a:t>50% unseres Erfolges </a:t>
            </a:r>
            <a:r>
              <a:rPr lang="de-DE" i="1" dirty="0"/>
              <a:t>ist am Ende </a:t>
            </a:r>
            <a:r>
              <a:rPr lang="de-DE" b="1" i="1" dirty="0"/>
              <a:t>Kommunikation</a:t>
            </a:r>
            <a:r>
              <a:rPr lang="de-DE" i="1" dirty="0"/>
              <a:t> und </a:t>
            </a:r>
            <a:r>
              <a:rPr lang="de-DE" b="1" i="1" dirty="0"/>
              <a:t>50% ist </a:t>
            </a:r>
            <a:r>
              <a:rPr lang="de-DE" b="1" i="1" dirty="0" err="1"/>
              <a:t>Governance</a:t>
            </a:r>
            <a:r>
              <a:rPr lang="de-DE" b="1" i="1" dirty="0"/>
              <a:t>, Finanzierung und Technik</a:t>
            </a:r>
            <a:r>
              <a:rPr lang="de-DE" i="1" dirty="0"/>
              <a:t>“</a:t>
            </a:r>
          </a:p>
          <a:p>
            <a:endParaRPr lang="de-DE" i="1" dirty="0"/>
          </a:p>
          <a:p>
            <a:r>
              <a:rPr lang="de-DE" dirty="0"/>
              <a:t>Staatssekretär Stefan Wenzel auf dem 3. Gebäudeforum Klimaneutralität, 28.09. 2023, Berlin</a:t>
            </a:r>
          </a:p>
        </p:txBody>
      </p:sp>
    </p:spTree>
    <p:extLst>
      <p:ext uri="{BB962C8B-B14F-4D97-AF65-F5344CB8AC3E}">
        <p14:creationId xmlns:p14="http://schemas.microsoft.com/office/powerpoint/2010/main" val="1915342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1C41BF3-9AF0-45A1-AF5F-04DE3C84C3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Zielgruppen und der Weg dahin 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B877EDC0-7DDE-432F-9C31-2529455384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7509" b="27509"/>
          <a:stretch>
            <a:fillRect/>
          </a:stretch>
        </p:blipFill>
        <p:spPr>
          <a:xfrm>
            <a:off x="6886637" y="1966102"/>
            <a:ext cx="5400369" cy="1821921"/>
          </a:xfrm>
        </p:spPr>
      </p:pic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A3EC5B47-03F9-450D-8477-3085470362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32" t="10404"/>
          <a:stretch/>
        </p:blipFill>
        <p:spPr>
          <a:xfrm>
            <a:off x="119336" y="2348880"/>
            <a:ext cx="3636417" cy="295232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BE74D0A-A1C2-4B46-B3B9-B1F6C05BD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992" y="4293096"/>
            <a:ext cx="3347864" cy="251089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5569842-A859-4271-B5F3-BC2FBB891B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11" b="15625"/>
          <a:stretch/>
        </p:blipFill>
        <p:spPr>
          <a:xfrm>
            <a:off x="730035" y="4430151"/>
            <a:ext cx="4107792" cy="249289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33C04A5-83CA-48B2-BC89-F43B19E67D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11"/>
          <a:stretch/>
        </p:blipFill>
        <p:spPr>
          <a:xfrm>
            <a:off x="7856352" y="2404904"/>
            <a:ext cx="4335648" cy="263117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F08D02A-7C58-46E5-AA74-EFFAA60386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771" y="2348880"/>
            <a:ext cx="4585459" cy="305697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27799E6-CC13-4BF7-AAE9-01EDBCC935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5520" y="2939121"/>
            <a:ext cx="8811855" cy="3886742"/>
          </a:xfrm>
          <a:prstGeom prst="rect">
            <a:avLst/>
          </a:prstGeom>
        </p:spPr>
      </p:pic>
      <p:pic>
        <p:nvPicPr>
          <p:cNvPr id="19" name="Picture 3" descr="C:\Users\Sabine\Pictures\BFEH-Infomärkte\B4S_9427.JPG">
            <a:extLst>
              <a:ext uri="{FF2B5EF4-FFF2-40B4-BE49-F238E27FC236}">
                <a16:creationId xmlns:a16="http://schemas.microsoft.com/office/drawing/2014/main" id="{06A19E09-A9ED-4BF3-A09D-C56CC2884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474" y="1872789"/>
            <a:ext cx="4506163" cy="29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Sabine\Pictures\BFEH-Infomärkte\B4S_9451.JPG">
            <a:extLst>
              <a:ext uri="{FF2B5EF4-FFF2-40B4-BE49-F238E27FC236}">
                <a16:creationId xmlns:a16="http://schemas.microsoft.com/office/drawing/2014/main" id="{FCB8C72D-2C3F-407C-9592-2D0FAEF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061" y="3817005"/>
            <a:ext cx="4506163" cy="29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BE1C446-B7A9-4B09-8145-21DAAD442D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514" y="3321579"/>
            <a:ext cx="4572000" cy="3429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2CAE744-DA64-4C4D-A354-4E5EBD9A3C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7914" y="2852936"/>
            <a:ext cx="5340085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8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003054-A300-49C9-B2DA-68B653B87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3927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/>
              <a:t>Dilemma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D8D0EE7-7C71-4704-9EB8-5E53CDB496FA}"/>
              </a:ext>
            </a:extLst>
          </p:cNvPr>
          <p:cNvSpPr/>
          <p:nvPr/>
        </p:nvSpPr>
        <p:spPr>
          <a:xfrm>
            <a:off x="1055440" y="2564904"/>
            <a:ext cx="2664296" cy="3816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/>
              <a:t>Mein Haus? </a:t>
            </a:r>
          </a:p>
          <a:p>
            <a:r>
              <a:rPr lang="de-DE"/>
              <a:t>Alles in Ordnung, mal das eine oder andere reparieren…</a:t>
            </a:r>
          </a:p>
          <a:p>
            <a:r>
              <a:rPr lang="de-DE"/>
              <a:t>Aber sonst: alles im grünen Bereich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8042F03-881E-4091-BBE8-95213EBEBAA3}"/>
              </a:ext>
            </a:extLst>
          </p:cNvPr>
          <p:cNvSpPr txBox="1"/>
          <p:nvPr/>
        </p:nvSpPr>
        <p:spPr>
          <a:xfrm>
            <a:off x="1263722" y="2112531"/>
            <a:ext cx="2247731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/>
              <a:t>HauseigentümerIn</a:t>
            </a:r>
            <a:r>
              <a:rPr lang="de-DE" dirty="0"/>
              <a:t>: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1D4BC04-8427-4EA7-BA02-28CA1A0E76A4}"/>
              </a:ext>
            </a:extLst>
          </p:cNvPr>
          <p:cNvSpPr/>
          <p:nvPr/>
        </p:nvSpPr>
        <p:spPr>
          <a:xfrm>
            <a:off x="7896199" y="2486263"/>
            <a:ext cx="2664296" cy="3816424"/>
          </a:xfrm>
          <a:prstGeom prst="rect">
            <a:avLst/>
          </a:prstGeom>
          <a:solidFill>
            <a:srgbClr val="3E70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Unsere Bestandsgebäude sind mit die größten Klimakiller!</a:t>
            </a:r>
          </a:p>
          <a:p>
            <a:r>
              <a:rPr lang="de-DE" dirty="0"/>
              <a:t>Diese exorbitante Energieverschwendung muss sofort gestoppt werden!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3DB9C26-6F57-4B7C-9070-50C4E6B0CF5F}"/>
              </a:ext>
            </a:extLst>
          </p:cNvPr>
          <p:cNvSpPr txBox="1"/>
          <p:nvPr/>
        </p:nvSpPr>
        <p:spPr>
          <a:xfrm>
            <a:off x="8244744" y="2029490"/>
            <a:ext cx="1967205" cy="369332"/>
          </a:xfrm>
          <a:prstGeom prst="rect">
            <a:avLst/>
          </a:prstGeom>
          <a:noFill/>
          <a:ln w="25400">
            <a:solidFill>
              <a:srgbClr val="3E7022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/>
              <a:t>KlimaschützerIn</a:t>
            </a:r>
            <a:r>
              <a:rPr lang="de-DE" dirty="0"/>
              <a:t>:</a:t>
            </a:r>
          </a:p>
        </p:txBody>
      </p:sp>
      <p:sp>
        <p:nvSpPr>
          <p:cNvPr id="15" name="Pfeil: nach links und rechts 14">
            <a:extLst>
              <a:ext uri="{FF2B5EF4-FFF2-40B4-BE49-F238E27FC236}">
                <a16:creationId xmlns:a16="http://schemas.microsoft.com/office/drawing/2014/main" id="{1D13580D-0C0D-469E-B937-722A3103FC6B}"/>
              </a:ext>
            </a:extLst>
          </p:cNvPr>
          <p:cNvSpPr/>
          <p:nvPr/>
        </p:nvSpPr>
        <p:spPr>
          <a:xfrm>
            <a:off x="4367808" y="3717032"/>
            <a:ext cx="3096344" cy="792088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878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ED915B-79E1-4543-9EA0-FB1FD439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03" y="692696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/>
              <a:t>Herausforderung Gebäudebestand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F582E12-92C7-49F6-8CD0-B1AE032CA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4192" y="3212976"/>
            <a:ext cx="4549256" cy="2154376"/>
          </a:xfrm>
        </p:spPr>
        <p:txBody>
          <a:bodyPr/>
          <a:lstStyle/>
          <a:p>
            <a:r>
              <a:rPr lang="de-DE" dirty="0"/>
              <a:t>19,4 Mio. Wohngebäude</a:t>
            </a:r>
          </a:p>
          <a:p>
            <a:pPr lvl="1"/>
            <a:r>
              <a:rPr lang="de-DE" sz="2000" dirty="0"/>
              <a:t>16,1 Mio. Ein- und Zweifamilienhäuser</a:t>
            </a:r>
          </a:p>
          <a:p>
            <a:pPr lvl="1"/>
            <a:r>
              <a:rPr lang="de-DE" sz="2000" dirty="0"/>
              <a:t>3,3 Mio. Mehrfamilienhäuser</a:t>
            </a:r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B3F828-1A71-4B9A-A691-7327E1D650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3" y="2531523"/>
            <a:ext cx="7292788" cy="425355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8049B10-33B2-410A-AB09-2BFE59111CE4}"/>
              </a:ext>
            </a:extLst>
          </p:cNvPr>
          <p:cNvSpPr txBox="1"/>
          <p:nvPr/>
        </p:nvSpPr>
        <p:spPr>
          <a:xfrm>
            <a:off x="2457519" y="2272388"/>
            <a:ext cx="352839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Ein- und Zweifamilienhäuser</a:t>
            </a:r>
          </a:p>
        </p:txBody>
      </p:sp>
    </p:spTree>
    <p:extLst>
      <p:ext uri="{BB962C8B-B14F-4D97-AF65-F5344CB8AC3E}">
        <p14:creationId xmlns:p14="http://schemas.microsoft.com/office/powerpoint/2010/main" val="251330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10E16-1D2B-4CF5-9859-00A76B863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3" y="976694"/>
            <a:ext cx="12997457" cy="900262"/>
          </a:xfrm>
        </p:spPr>
        <p:txBody>
          <a:bodyPr>
            <a:normAutofit/>
          </a:bodyPr>
          <a:lstStyle/>
          <a:p>
            <a:r>
              <a:rPr lang="de-DE" sz="3600" dirty="0"/>
              <a:t>Komplexes Thema: zukunftsfähige Gebäudemodernisierung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58874A1-9B5A-490C-8CFC-7F45CA29D8B7}"/>
              </a:ext>
            </a:extLst>
          </p:cNvPr>
          <p:cNvSpPr/>
          <p:nvPr/>
        </p:nvSpPr>
        <p:spPr>
          <a:xfrm rot="19909644">
            <a:off x="615938" y="2137303"/>
            <a:ext cx="30213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0" cap="none" spc="0" dirty="0">
                <a:ln w="0"/>
                <a:solidFill>
                  <a:srgbClr val="DA83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Wohnfläche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1192C2D-E564-4761-8EA9-C8E08BB9CA49}"/>
              </a:ext>
            </a:extLst>
          </p:cNvPr>
          <p:cNvSpPr/>
          <p:nvPr/>
        </p:nvSpPr>
        <p:spPr>
          <a:xfrm>
            <a:off x="5201605" y="3869434"/>
            <a:ext cx="29320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200" b="0" cap="none" spc="0" dirty="0">
                <a:ln w="0"/>
                <a:solidFill>
                  <a:srgbClr val="D4DE5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Wärmepumpe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7EEB537-6DA6-4069-AFEE-8158EF51BAFA}"/>
              </a:ext>
            </a:extLst>
          </p:cNvPr>
          <p:cNvSpPr/>
          <p:nvPr/>
        </p:nvSpPr>
        <p:spPr>
          <a:xfrm rot="2651418">
            <a:off x="8248315" y="1730292"/>
            <a:ext cx="2600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Fenster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E3BE3EC-27C0-439B-B376-6B3FA9C38B2E}"/>
              </a:ext>
            </a:extLst>
          </p:cNvPr>
          <p:cNvSpPr/>
          <p:nvPr/>
        </p:nvSpPr>
        <p:spPr>
          <a:xfrm>
            <a:off x="2649531" y="2707662"/>
            <a:ext cx="3901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Wohlfühlen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16AC9F7-C3A7-4A80-B2DD-3798CE7A39E0}"/>
              </a:ext>
            </a:extLst>
          </p:cNvPr>
          <p:cNvSpPr/>
          <p:nvPr/>
        </p:nvSpPr>
        <p:spPr>
          <a:xfrm>
            <a:off x="7872767" y="3421658"/>
            <a:ext cx="15135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Statik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D236AB9-8D7D-4024-A4E8-58B77DFCAD0C}"/>
              </a:ext>
            </a:extLst>
          </p:cNvPr>
          <p:cNvSpPr/>
          <p:nvPr/>
        </p:nvSpPr>
        <p:spPr>
          <a:xfrm>
            <a:off x="7654915" y="5242107"/>
            <a:ext cx="118680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Wände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9300F44-8572-4AA4-BC71-3EE963262014}"/>
              </a:ext>
            </a:extLst>
          </p:cNvPr>
          <p:cNvSpPr/>
          <p:nvPr/>
        </p:nvSpPr>
        <p:spPr>
          <a:xfrm>
            <a:off x="2320258" y="5703772"/>
            <a:ext cx="12811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600" b="0" cap="none" spc="0" dirty="0">
                <a:ln w="0"/>
                <a:solidFill>
                  <a:srgbClr val="E5A5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Dach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B9E8E-ED57-4123-A112-0D0FEFD9D27C}"/>
              </a:ext>
            </a:extLst>
          </p:cNvPr>
          <p:cNvSpPr/>
          <p:nvPr/>
        </p:nvSpPr>
        <p:spPr>
          <a:xfrm>
            <a:off x="9118929" y="4178697"/>
            <a:ext cx="2140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Strom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111AB90-0134-401E-94CC-BB3B4978D184}"/>
              </a:ext>
            </a:extLst>
          </p:cNvPr>
          <p:cNvSpPr/>
          <p:nvPr/>
        </p:nvSpPr>
        <p:spPr>
          <a:xfrm>
            <a:off x="1037535" y="3170319"/>
            <a:ext cx="19232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0" cap="none" spc="0" dirty="0">
                <a:ln w="0"/>
                <a:solidFill>
                  <a:srgbClr val="615AE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Wasser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3E99820-B8AD-47B5-BC80-BD4BC91E00EF}"/>
              </a:ext>
            </a:extLst>
          </p:cNvPr>
          <p:cNvSpPr/>
          <p:nvPr/>
        </p:nvSpPr>
        <p:spPr>
          <a:xfrm>
            <a:off x="4732301" y="2099303"/>
            <a:ext cx="28636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600" b="0" cap="none" spc="0" dirty="0">
                <a:ln w="0"/>
                <a:solidFill>
                  <a:srgbClr val="615AE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Photovoltaik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CA3A653-6F41-485D-9494-CCC93D0EDC15}"/>
              </a:ext>
            </a:extLst>
          </p:cNvPr>
          <p:cNvSpPr/>
          <p:nvPr/>
        </p:nvSpPr>
        <p:spPr>
          <a:xfrm rot="3242507">
            <a:off x="3940170" y="5242107"/>
            <a:ext cx="3291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behaglich</a:t>
            </a:r>
            <a:endParaRPr lang="de-DE" sz="54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1FEDB08-FCDE-40A5-B418-F6D808F8B8B6}"/>
              </a:ext>
            </a:extLst>
          </p:cNvPr>
          <p:cNvSpPr/>
          <p:nvPr/>
        </p:nvSpPr>
        <p:spPr>
          <a:xfrm>
            <a:off x="7351914" y="5843852"/>
            <a:ext cx="49062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6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de-DE" sz="3600" b="0" cap="none" spc="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rneuerbare Energien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C6AD15A-DA02-432F-8EE5-923E573B6F12}"/>
              </a:ext>
            </a:extLst>
          </p:cNvPr>
          <p:cNvSpPr/>
          <p:nvPr/>
        </p:nvSpPr>
        <p:spPr>
          <a:xfrm>
            <a:off x="6454047" y="1799055"/>
            <a:ext cx="18726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Ölheizung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87A7E65-B6D4-4314-9686-F39FCB3E4EA7}"/>
              </a:ext>
            </a:extLst>
          </p:cNvPr>
          <p:cNvSpPr/>
          <p:nvPr/>
        </p:nvSpPr>
        <p:spPr>
          <a:xfrm>
            <a:off x="6494024" y="4399638"/>
            <a:ext cx="21355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Gasheizung</a:t>
            </a:r>
            <a:endParaRPr lang="de-DE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2466383-91DF-4C84-8CF5-77109FB280A4}"/>
              </a:ext>
            </a:extLst>
          </p:cNvPr>
          <p:cNvSpPr/>
          <p:nvPr/>
        </p:nvSpPr>
        <p:spPr>
          <a:xfrm>
            <a:off x="439558" y="4210083"/>
            <a:ext cx="3654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Alt werden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18B3549-9FAF-460F-BE0C-233D5D87B2AD}"/>
              </a:ext>
            </a:extLst>
          </p:cNvPr>
          <p:cNvSpPr/>
          <p:nvPr/>
        </p:nvSpPr>
        <p:spPr>
          <a:xfrm>
            <a:off x="9724867" y="1745218"/>
            <a:ext cx="16738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Kosten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D8CE238-B0CD-4E9B-8697-87E4F0E7DC14}"/>
              </a:ext>
            </a:extLst>
          </p:cNvPr>
          <p:cNvSpPr/>
          <p:nvPr/>
        </p:nvSpPr>
        <p:spPr>
          <a:xfrm rot="20249677">
            <a:off x="757249" y="5707477"/>
            <a:ext cx="12827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0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Erbe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A07B79D-A632-427E-AD92-42E649E10530}"/>
              </a:ext>
            </a:extLst>
          </p:cNvPr>
          <p:cNvSpPr/>
          <p:nvPr/>
        </p:nvSpPr>
        <p:spPr>
          <a:xfrm>
            <a:off x="2229935" y="3679907"/>
            <a:ext cx="24577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600" b="0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Dämmung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6D2B8BBF-6660-40A5-A71D-2302E4F7928C}"/>
              </a:ext>
            </a:extLst>
          </p:cNvPr>
          <p:cNvSpPr/>
          <p:nvPr/>
        </p:nvSpPr>
        <p:spPr>
          <a:xfrm>
            <a:off x="6835053" y="2738110"/>
            <a:ext cx="39623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de-DE" sz="4000" b="0" cap="none" spc="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armes Wasser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9C91A9AF-B247-4623-BCF6-3F5336AC9F7F}"/>
              </a:ext>
            </a:extLst>
          </p:cNvPr>
          <p:cNvSpPr/>
          <p:nvPr/>
        </p:nvSpPr>
        <p:spPr>
          <a:xfrm>
            <a:off x="7100748" y="2053633"/>
            <a:ext cx="4159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Handwerker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B8D0195A-91FF-4F68-8F31-CFE316298A3B}"/>
              </a:ext>
            </a:extLst>
          </p:cNvPr>
          <p:cNvSpPr/>
          <p:nvPr/>
        </p:nvSpPr>
        <p:spPr>
          <a:xfrm>
            <a:off x="281072" y="2001248"/>
            <a:ext cx="3149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Beratung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7F16E3E4-F78C-4B3D-946B-C88898A3EF97}"/>
              </a:ext>
            </a:extLst>
          </p:cNvPr>
          <p:cNvSpPr/>
          <p:nvPr/>
        </p:nvSpPr>
        <p:spPr>
          <a:xfrm>
            <a:off x="5753147" y="4541841"/>
            <a:ext cx="3553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Förderung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8499927-9155-4BB9-985A-B3287125097B}"/>
              </a:ext>
            </a:extLst>
          </p:cNvPr>
          <p:cNvSpPr/>
          <p:nvPr/>
        </p:nvSpPr>
        <p:spPr>
          <a:xfrm>
            <a:off x="439558" y="6136240"/>
            <a:ext cx="65944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de-D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esetzliche Anforderungen</a:t>
            </a:r>
          </a:p>
        </p:txBody>
      </p:sp>
    </p:spTree>
    <p:extLst>
      <p:ext uri="{BB962C8B-B14F-4D97-AF65-F5344CB8AC3E}">
        <p14:creationId xmlns:p14="http://schemas.microsoft.com/office/powerpoint/2010/main" val="3130677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31D6B5-43DD-4B18-B79B-62EC32B4F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664778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/>
              <a:t>Meine Zielgruppe/n und ich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D235FA4-3D62-40FE-8783-D2A65E068DB5}"/>
              </a:ext>
            </a:extLst>
          </p:cNvPr>
          <p:cNvSpPr/>
          <p:nvPr/>
        </p:nvSpPr>
        <p:spPr>
          <a:xfrm>
            <a:off x="5015880" y="2402357"/>
            <a:ext cx="2592288" cy="352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Komplexität</a:t>
            </a:r>
          </a:p>
          <a:p>
            <a:pPr algn="ctr"/>
            <a:r>
              <a:rPr lang="de-DE" dirty="0"/>
              <a:t>Sprache</a:t>
            </a:r>
          </a:p>
          <a:p>
            <a:pPr algn="ctr"/>
            <a:r>
              <a:rPr lang="de-DE" dirty="0"/>
              <a:t>Ästhetik</a:t>
            </a:r>
          </a:p>
          <a:p>
            <a:pPr algn="ctr"/>
            <a:r>
              <a:rPr lang="de-DE" dirty="0"/>
              <a:t>Aufmerksamkeit</a:t>
            </a:r>
          </a:p>
          <a:p>
            <a:pPr algn="ctr"/>
            <a:r>
              <a:rPr lang="de-DE" dirty="0"/>
              <a:t>Emotionen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D216675-A704-452E-B0C4-A0C9862A5B76}"/>
              </a:ext>
            </a:extLst>
          </p:cNvPr>
          <p:cNvSpPr/>
          <p:nvPr/>
        </p:nvSpPr>
        <p:spPr>
          <a:xfrm>
            <a:off x="307835" y="2402357"/>
            <a:ext cx="2592288" cy="352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Meine Zielgruppe/n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B4D5090-BA68-4F0E-BF17-558C1120BFCA}"/>
              </a:ext>
            </a:extLst>
          </p:cNvPr>
          <p:cNvSpPr/>
          <p:nvPr/>
        </p:nvSpPr>
        <p:spPr>
          <a:xfrm>
            <a:off x="9278158" y="2423704"/>
            <a:ext cx="2592288" cy="352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Ich </a:t>
            </a:r>
          </a:p>
        </p:txBody>
      </p:sp>
      <p:pic>
        <p:nvPicPr>
          <p:cNvPr id="9" name="Grafik 8" descr="Fragezeichen">
            <a:extLst>
              <a:ext uri="{FF2B5EF4-FFF2-40B4-BE49-F238E27FC236}">
                <a16:creationId xmlns:a16="http://schemas.microsoft.com/office/drawing/2014/main" id="{7F506B13-4775-49D0-8A5B-F78295F64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3842" y="3079667"/>
            <a:ext cx="2174046" cy="2174046"/>
          </a:xfrm>
          <a:prstGeom prst="rect">
            <a:avLst/>
          </a:prstGeom>
        </p:spPr>
      </p:pic>
      <p:pic>
        <p:nvPicPr>
          <p:cNvPr id="10" name="Grafik 9" descr="Fragezeichen">
            <a:extLst>
              <a:ext uri="{FF2B5EF4-FFF2-40B4-BE49-F238E27FC236}">
                <a16:creationId xmlns:a16="http://schemas.microsoft.com/office/drawing/2014/main" id="{414669BA-1965-4807-8A65-0BD504E87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4537" y="3079667"/>
            <a:ext cx="2174046" cy="2174046"/>
          </a:xfrm>
          <a:prstGeom prst="rect">
            <a:avLst/>
          </a:prstGeom>
        </p:spPr>
      </p:pic>
      <p:sp>
        <p:nvSpPr>
          <p:cNvPr id="15" name="Pfeil: nach unten gekrümmt 14">
            <a:extLst>
              <a:ext uri="{FF2B5EF4-FFF2-40B4-BE49-F238E27FC236}">
                <a16:creationId xmlns:a16="http://schemas.microsoft.com/office/drawing/2014/main" id="{3F660F52-49E6-42B9-A2F3-6FE5BCC1876E}"/>
              </a:ext>
            </a:extLst>
          </p:cNvPr>
          <p:cNvSpPr/>
          <p:nvPr/>
        </p:nvSpPr>
        <p:spPr>
          <a:xfrm>
            <a:off x="2713373" y="1800144"/>
            <a:ext cx="2755992" cy="572973"/>
          </a:xfrm>
          <a:prstGeom prst="curvedDownArrow">
            <a:avLst/>
          </a:prstGeom>
          <a:solidFill>
            <a:srgbClr val="FF00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6" name="Pfeil: nach unten gekrümmt 15">
            <a:extLst>
              <a:ext uri="{FF2B5EF4-FFF2-40B4-BE49-F238E27FC236}">
                <a16:creationId xmlns:a16="http://schemas.microsoft.com/office/drawing/2014/main" id="{BB23B52D-1D24-4763-8807-5BDBF8A84CF8}"/>
              </a:ext>
            </a:extLst>
          </p:cNvPr>
          <p:cNvSpPr/>
          <p:nvPr/>
        </p:nvSpPr>
        <p:spPr>
          <a:xfrm>
            <a:off x="7347188" y="1787889"/>
            <a:ext cx="2448272" cy="572973"/>
          </a:xfrm>
          <a:prstGeom prst="curvedDownArrow">
            <a:avLst/>
          </a:prstGeom>
          <a:solidFill>
            <a:srgbClr val="FF00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Pfeil: nach unten gekrümmt 16">
            <a:extLst>
              <a:ext uri="{FF2B5EF4-FFF2-40B4-BE49-F238E27FC236}">
                <a16:creationId xmlns:a16="http://schemas.microsoft.com/office/drawing/2014/main" id="{75C1557A-BC23-4C5C-AB0D-CC0D134F65B9}"/>
              </a:ext>
            </a:extLst>
          </p:cNvPr>
          <p:cNvSpPr/>
          <p:nvPr/>
        </p:nvSpPr>
        <p:spPr>
          <a:xfrm rot="10800000">
            <a:off x="2668717" y="5952370"/>
            <a:ext cx="2664296" cy="572973"/>
          </a:xfrm>
          <a:prstGeom prst="curvedDownArrow">
            <a:avLst/>
          </a:prstGeom>
          <a:solidFill>
            <a:srgbClr val="FF00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Pfeil: nach unten gekrümmt 17">
            <a:extLst>
              <a:ext uri="{FF2B5EF4-FFF2-40B4-BE49-F238E27FC236}">
                <a16:creationId xmlns:a16="http://schemas.microsoft.com/office/drawing/2014/main" id="{0B21BA85-C403-48A7-A838-BDBC2E334E06}"/>
              </a:ext>
            </a:extLst>
          </p:cNvPr>
          <p:cNvSpPr/>
          <p:nvPr/>
        </p:nvSpPr>
        <p:spPr>
          <a:xfrm rot="10800000">
            <a:off x="7344537" y="5939406"/>
            <a:ext cx="2448272" cy="572973"/>
          </a:xfrm>
          <a:prstGeom prst="curvedDownArrow">
            <a:avLst/>
          </a:prstGeom>
          <a:solidFill>
            <a:srgbClr val="FF00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78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82CC45-ED53-4921-8FEF-C571CE0AA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92696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/>
              <a:t>Nachhaltigkeitsdilemmata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EDE5920-3F6E-4BAF-BCC2-23D73FF4C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9656" y="2125350"/>
            <a:ext cx="6665104" cy="4732650"/>
          </a:xfrm>
        </p:spPr>
      </p:pic>
    </p:spTree>
    <p:extLst>
      <p:ext uri="{BB962C8B-B14F-4D97-AF65-F5344CB8AC3E}">
        <p14:creationId xmlns:p14="http://schemas.microsoft.com/office/powerpoint/2010/main" val="1440208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2226" y="1052736"/>
            <a:ext cx="9983452" cy="634082"/>
          </a:xfrm>
        </p:spPr>
        <p:txBody>
          <a:bodyPr>
            <a:noAutofit/>
          </a:bodyPr>
          <a:lstStyle/>
          <a:p>
            <a:pPr algn="l"/>
            <a:r>
              <a:rPr lang="de-DE" sz="3600" dirty="0"/>
              <a:t>Wie gelingt VERMITTELN und LERNEN?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9536" y="2636912"/>
            <a:ext cx="7488832" cy="414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2AC9823-203F-4FE9-BB7E-91E92926A82F}"/>
              </a:ext>
            </a:extLst>
          </p:cNvPr>
          <p:cNvSpPr txBox="1"/>
          <p:nvPr/>
        </p:nvSpPr>
        <p:spPr>
          <a:xfrm>
            <a:off x="9094676" y="6465169"/>
            <a:ext cx="2232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Nach Säck-da Silva 2019</a:t>
            </a:r>
          </a:p>
        </p:txBody>
      </p:sp>
    </p:spTree>
    <p:extLst>
      <p:ext uri="{BB962C8B-B14F-4D97-AF65-F5344CB8AC3E}">
        <p14:creationId xmlns:p14="http://schemas.microsoft.com/office/powerpoint/2010/main" val="1950331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1424D-0040-4E24-B31A-B4501AA7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92696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/>
              <a:t>Verhaltensbezogene Maßnahmen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A4668B-E0DD-48D0-978F-8A6243842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3140969"/>
            <a:ext cx="11017250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600" b="1" dirty="0"/>
              <a:t>Was kann das sein?</a:t>
            </a:r>
          </a:p>
        </p:txBody>
      </p:sp>
    </p:spTree>
    <p:extLst>
      <p:ext uri="{BB962C8B-B14F-4D97-AF65-F5344CB8AC3E}">
        <p14:creationId xmlns:p14="http://schemas.microsoft.com/office/powerpoint/2010/main" val="2100857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3E3C40-54BA-4D20-84F1-83A6DEBF2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692696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/>
              <a:t>Kommunikation – Verhalten - Verhaltensänderung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D4E8C8-A606-4CD9-88B3-BFE09043B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3140968"/>
            <a:ext cx="11017250" cy="4213225"/>
          </a:xfrm>
        </p:spPr>
        <p:txBody>
          <a:bodyPr/>
          <a:lstStyle/>
          <a:p>
            <a:pPr marL="0" indent="0" algn="ctr">
              <a:buNone/>
            </a:pPr>
            <a:r>
              <a:rPr lang="de-DE" i="1" dirty="0"/>
              <a:t>„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every</a:t>
            </a:r>
            <a:r>
              <a:rPr lang="de-DE" i="1" dirty="0"/>
              <a:t> komplex </a:t>
            </a:r>
            <a:r>
              <a:rPr lang="de-DE" i="1" dirty="0" err="1"/>
              <a:t>problem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a </a:t>
            </a:r>
            <a:r>
              <a:rPr lang="de-DE" i="1" dirty="0" err="1"/>
              <a:t>solution</a:t>
            </a:r>
            <a:r>
              <a:rPr lang="de-DE" i="1" dirty="0"/>
              <a:t> </a:t>
            </a:r>
            <a:r>
              <a:rPr lang="de-DE" i="1" dirty="0" err="1"/>
              <a:t>that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simple, </a:t>
            </a:r>
            <a:r>
              <a:rPr lang="de-DE" i="1" dirty="0" err="1"/>
              <a:t>clear</a:t>
            </a:r>
            <a:r>
              <a:rPr lang="de-DE" i="1" dirty="0"/>
              <a:t> and </a:t>
            </a:r>
          </a:p>
          <a:p>
            <a:pPr marL="0" indent="0" algn="ctr">
              <a:buNone/>
            </a:pPr>
            <a:r>
              <a:rPr lang="de-DE" i="1" dirty="0" err="1"/>
              <a:t>wrong</a:t>
            </a:r>
            <a:r>
              <a:rPr lang="de-DE" i="1" dirty="0"/>
              <a:t>“ </a:t>
            </a:r>
          </a:p>
          <a:p>
            <a:endParaRPr lang="de-DE" i="1" dirty="0"/>
          </a:p>
          <a:p>
            <a:pPr marL="0" indent="0">
              <a:buNone/>
            </a:pPr>
            <a:r>
              <a:rPr lang="de-DE" sz="1600" dirty="0"/>
              <a:t>Henry Louis Mencken, 1880 – 1956 </a:t>
            </a:r>
          </a:p>
        </p:txBody>
      </p:sp>
    </p:spTree>
    <p:extLst>
      <p:ext uri="{BB962C8B-B14F-4D97-AF65-F5344CB8AC3E}">
        <p14:creationId xmlns:p14="http://schemas.microsoft.com/office/powerpoint/2010/main" val="1571395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2057DE-9E59-CC4A-7E7E-8E8B2DAF2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648" y="2295484"/>
            <a:ext cx="5157787" cy="36845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dirty="0"/>
              <a:t>Das Projekt „</a:t>
            </a:r>
            <a:r>
              <a:rPr lang="de-DE" b="1" dirty="0" err="1"/>
              <a:t>WeKASi</a:t>
            </a:r>
            <a:r>
              <a:rPr lang="de-DE" b="1" dirty="0"/>
              <a:t> – Weiterbildung für Klimaanpassung in Siedlungsgemeinschaften</a:t>
            </a:r>
            <a:r>
              <a:rPr lang="de-DE" dirty="0"/>
              <a:t>“ (Förderkennzeichen 67DAS279A/B) wird gefördert vom </a:t>
            </a:r>
            <a:r>
              <a:rPr lang="de-DE" b="1" dirty="0"/>
              <a:t>Bundesministerium für Umwelt, Naturschutz, nukleare Sicherheit und Verbraucherschutz (BMUV)</a:t>
            </a:r>
            <a:r>
              <a:rPr lang="de-DE" dirty="0"/>
              <a:t> aufgrund eines Beschlusses des Deutschen Bundestages.</a:t>
            </a:r>
          </a:p>
        </p:txBody>
      </p:sp>
      <p:pic>
        <p:nvPicPr>
          <p:cNvPr id="7" name="Grafik 6" descr="Ein Bild, das Text, Screenshot, Visitenkarte, Schrift enthält.&#10;&#10;Automatisch generierte Beschreibung">
            <a:extLst>
              <a:ext uri="{FF2B5EF4-FFF2-40B4-BE49-F238E27FC236}">
                <a16:creationId xmlns:a16="http://schemas.microsoft.com/office/drawing/2014/main" id="{9730BC45-5E5E-30DF-FA21-63B4012610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64" y="2700946"/>
            <a:ext cx="5183188" cy="3265407"/>
          </a:xfrm>
          <a:prstGeom prst="rect">
            <a:avLst/>
          </a:prstGeom>
          <a:noFill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EBDD50-8A3B-492D-E89F-DAB349FE2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200F212-1E7A-4A4B-A446-15208BF53D1F}" type="datetime1">
              <a:rPr lang="de-DE" smtClean="0"/>
              <a:pPr>
                <a:spcAft>
                  <a:spcPts val="600"/>
                </a:spcAft>
              </a:pPr>
              <a:t>26.03.2024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215CF63-35E5-EA38-B296-066E3A10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28E1489-D732-4896-A53E-DB97F645CDF5}" type="slidenum">
              <a:rPr lang="de-DE" smtClean="0"/>
              <a:pPr>
                <a:spcAft>
                  <a:spcPts val="600"/>
                </a:spcAft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209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377CF0-5C0A-4848-8ACA-E1409E77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978869"/>
            <a:ext cx="11017250" cy="90026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6600" dirty="0"/>
              <a:t>Routinen</a:t>
            </a:r>
          </a:p>
        </p:txBody>
      </p:sp>
    </p:spTree>
    <p:extLst>
      <p:ext uri="{BB962C8B-B14F-4D97-AF65-F5344CB8AC3E}">
        <p14:creationId xmlns:p14="http://schemas.microsoft.com/office/powerpoint/2010/main" val="1180570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3462F1-D22B-451B-920D-CBB073F37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732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/>
              <a:t>Richtiges Lüften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AAB41C-21DA-4135-AC16-1D4E3CC27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912"/>
            <a:ext cx="10515600" cy="3879800"/>
          </a:xfrm>
        </p:spPr>
        <p:txBody>
          <a:bodyPr/>
          <a:lstStyle/>
          <a:p>
            <a:r>
              <a:rPr lang="de-DE" dirty="0"/>
              <a:t>Frischluftbedarf</a:t>
            </a:r>
          </a:p>
          <a:p>
            <a:r>
              <a:rPr lang="de-DE" dirty="0"/>
              <a:t>Feuchteschutz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046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A0AE7-9E61-4569-809D-7D795D1FC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FE5EB8-CBAA-4EE0-AB5B-5F689E71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2996952"/>
            <a:ext cx="11017250" cy="4213225"/>
          </a:xfrm>
        </p:spPr>
        <p:txBody>
          <a:bodyPr/>
          <a:lstStyle/>
          <a:p>
            <a:r>
              <a:rPr lang="de-DE" dirty="0"/>
              <a:t>Warum ist die Kippstellung bei Fenstern ein Problem?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937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53DF8-69E7-4CB0-AEF6-105343D6E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73528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de-DE" sz="3600" b="1" dirty="0"/>
              <a:t>Herzlich Willkommen!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35FAE8AC-F7A2-49B6-B7E4-E9D7A12B0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285571"/>
              </p:ext>
            </p:extLst>
          </p:nvPr>
        </p:nvGraphicFramePr>
        <p:xfrm>
          <a:off x="1487488" y="2852936"/>
          <a:ext cx="9217024" cy="3353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3738">
                  <a:extLst>
                    <a:ext uri="{9D8B030D-6E8A-4147-A177-3AD203B41FA5}">
                      <a16:colId xmlns:a16="http://schemas.microsoft.com/office/drawing/2014/main" val="239833537"/>
                    </a:ext>
                  </a:extLst>
                </a:gridCol>
                <a:gridCol w="6323286">
                  <a:extLst>
                    <a:ext uri="{9D8B030D-6E8A-4147-A177-3AD203B41FA5}">
                      <a16:colId xmlns:a16="http://schemas.microsoft.com/office/drawing/2014/main" val="1204314143"/>
                    </a:ext>
                  </a:extLst>
                </a:gridCol>
              </a:tblGrid>
              <a:tr h="498650">
                <a:tc>
                  <a:txBody>
                    <a:bodyPr/>
                    <a:lstStyle/>
                    <a:p>
                      <a:r>
                        <a:rPr lang="de-DE" dirty="0"/>
                        <a:t>Ablauf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Dienstag, 16. Januar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472552"/>
                  </a:ext>
                </a:extLst>
              </a:tr>
              <a:tr h="498650">
                <a:tc>
                  <a:txBody>
                    <a:bodyPr/>
                    <a:lstStyle/>
                    <a:p>
                      <a:r>
                        <a:rPr lang="de-DE" dirty="0"/>
                        <a:t>9.00 Uhr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Ankommen – Aufwärmen – Ins Thema kommen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387644"/>
                  </a:ext>
                </a:extLst>
              </a:tr>
              <a:tr h="860685">
                <a:tc>
                  <a:txBody>
                    <a:bodyPr/>
                    <a:lstStyle/>
                    <a:p>
                      <a:r>
                        <a:rPr lang="de-DE" dirty="0"/>
                        <a:t>9.30 – 12.00 Uhr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Kommunikation – Verhalten – Änderungen – Kommunikation zur Verhaltensänderung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054095"/>
                  </a:ext>
                </a:extLst>
              </a:tr>
              <a:tr h="498650">
                <a:tc>
                  <a:txBody>
                    <a:bodyPr/>
                    <a:lstStyle/>
                    <a:p>
                      <a:r>
                        <a:rPr lang="de-DE" dirty="0"/>
                        <a:t>Mittagspause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796775"/>
                  </a:ext>
                </a:extLst>
              </a:tr>
              <a:tr h="498650">
                <a:tc>
                  <a:txBody>
                    <a:bodyPr/>
                    <a:lstStyle/>
                    <a:p>
                      <a:r>
                        <a:rPr lang="de-DE" dirty="0"/>
                        <a:t>13.00 – 16.30 Uhr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Routinen und was wir damit machen…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285445"/>
                  </a:ext>
                </a:extLst>
              </a:tr>
              <a:tr h="498650">
                <a:tc>
                  <a:txBody>
                    <a:bodyPr/>
                    <a:lstStyle/>
                    <a:p>
                      <a:r>
                        <a:rPr lang="de-DE" dirty="0"/>
                        <a:t>Bis 17.00 Uhr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Ausklang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905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12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35FAE8AC-F7A2-49B6-B7E4-E9D7A12B0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494186"/>
              </p:ext>
            </p:extLst>
          </p:nvPr>
        </p:nvGraphicFramePr>
        <p:xfrm>
          <a:off x="1559496" y="2924944"/>
          <a:ext cx="9217024" cy="3353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3738">
                  <a:extLst>
                    <a:ext uri="{9D8B030D-6E8A-4147-A177-3AD203B41FA5}">
                      <a16:colId xmlns:a16="http://schemas.microsoft.com/office/drawing/2014/main" val="239833537"/>
                    </a:ext>
                  </a:extLst>
                </a:gridCol>
                <a:gridCol w="6323286">
                  <a:extLst>
                    <a:ext uri="{9D8B030D-6E8A-4147-A177-3AD203B41FA5}">
                      <a16:colId xmlns:a16="http://schemas.microsoft.com/office/drawing/2014/main" val="1204314143"/>
                    </a:ext>
                  </a:extLst>
                </a:gridCol>
              </a:tblGrid>
              <a:tr h="498650">
                <a:tc>
                  <a:txBody>
                    <a:bodyPr/>
                    <a:lstStyle/>
                    <a:p>
                      <a:r>
                        <a:rPr lang="de-DE" dirty="0"/>
                        <a:t>Ablauf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Mittwoch, 17. Januar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472552"/>
                  </a:ext>
                </a:extLst>
              </a:tr>
              <a:tr h="498650">
                <a:tc>
                  <a:txBody>
                    <a:bodyPr/>
                    <a:lstStyle/>
                    <a:p>
                      <a:r>
                        <a:rPr lang="de-DE" dirty="0"/>
                        <a:t>9.00 Uhr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Ankommen – Aufwärmen – Ins Thema kommen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387644"/>
                  </a:ext>
                </a:extLst>
              </a:tr>
              <a:tr h="860685">
                <a:tc>
                  <a:txBody>
                    <a:bodyPr/>
                    <a:lstStyle/>
                    <a:p>
                      <a:r>
                        <a:rPr lang="de-DE" dirty="0"/>
                        <a:t>9.30 – 12.00 Uhr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Alte Gebäude fit für die Zukunft</a:t>
                      </a:r>
                    </a:p>
                    <a:p>
                      <a:r>
                        <a:rPr lang="de-DE" dirty="0"/>
                        <a:t>Möglichkeiten – Grenzen - Anforderungen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054095"/>
                  </a:ext>
                </a:extLst>
              </a:tr>
              <a:tr h="498650">
                <a:tc>
                  <a:txBody>
                    <a:bodyPr/>
                    <a:lstStyle/>
                    <a:p>
                      <a:r>
                        <a:rPr lang="de-DE" dirty="0"/>
                        <a:t>Mittagspause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796775"/>
                  </a:ext>
                </a:extLst>
              </a:tr>
              <a:tr h="498650">
                <a:tc>
                  <a:txBody>
                    <a:bodyPr/>
                    <a:lstStyle/>
                    <a:p>
                      <a:r>
                        <a:rPr lang="de-DE" dirty="0"/>
                        <a:t>13.00 – 16.00 Uhr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Wie sage ich es den anderen?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285445"/>
                  </a:ext>
                </a:extLst>
              </a:tr>
              <a:tr h="498650">
                <a:tc>
                  <a:txBody>
                    <a:bodyPr/>
                    <a:lstStyle/>
                    <a:p>
                      <a:r>
                        <a:rPr lang="de-DE" dirty="0"/>
                        <a:t>Bis 17.00 Uhr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Ausklang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905526"/>
                  </a:ext>
                </a:extLst>
              </a:tr>
            </a:tbl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57B436C5-AB37-44D1-A714-39A6E4018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3900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4D3ABA-A2A8-4501-BE64-05405C2B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2978869"/>
            <a:ext cx="11017250" cy="90026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6000" dirty="0"/>
              <a:t>Wer sitzt hier zusammen?</a:t>
            </a:r>
          </a:p>
        </p:txBody>
      </p:sp>
    </p:spTree>
    <p:extLst>
      <p:ext uri="{BB962C8B-B14F-4D97-AF65-F5344CB8AC3E}">
        <p14:creationId xmlns:p14="http://schemas.microsoft.com/office/powerpoint/2010/main" val="2664614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76187-DD62-4F40-AD18-69DF9C462A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Deutsche Bundesstiftung Umwelt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BD045-3E1F-4ECC-8479-0CCE1ED0D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6687" r="9498" b="4978"/>
          <a:stretch/>
        </p:blipFill>
        <p:spPr bwMode="auto">
          <a:xfrm>
            <a:off x="1070105" y="1706391"/>
            <a:ext cx="9158416" cy="515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16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 descr="Die Deutsche Bundesstiftung Umwelt (DBU) feiert am 24. Mai im dbb forum in Berlin ihren 20. Geburtstag.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7101" y="2780928"/>
            <a:ext cx="4824337" cy="318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6434" y="908720"/>
            <a:ext cx="11017250" cy="900262"/>
          </a:xfrm>
        </p:spPr>
        <p:txBody>
          <a:bodyPr anchor="ctr">
            <a:normAutofit/>
          </a:bodyPr>
          <a:lstStyle/>
          <a:p>
            <a:r>
              <a:rPr lang="de-DE" sz="3600" dirty="0"/>
              <a:t>Gründung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2031" y="2420888"/>
            <a:ext cx="6084889" cy="4038600"/>
          </a:xfrm>
        </p:spPr>
        <p:txBody>
          <a:bodyPr>
            <a:normAutofit lnSpcReduction="10000"/>
          </a:bodyPr>
          <a:lstStyle/>
          <a:p>
            <a:pPr defTabSz="762000">
              <a:spcBef>
                <a:spcPts val="200"/>
              </a:spcBef>
              <a:spcAft>
                <a:spcPct val="20000"/>
              </a:spcAft>
            </a:pPr>
            <a:r>
              <a:rPr lang="de-DE" sz="2200" dirty="0"/>
              <a:t>Gründung 1990</a:t>
            </a:r>
          </a:p>
          <a:p>
            <a:pPr defTabSz="762000">
              <a:spcBef>
                <a:spcPts val="200"/>
              </a:spcBef>
              <a:spcAft>
                <a:spcPct val="20000"/>
              </a:spcAft>
            </a:pPr>
            <a:r>
              <a:rPr lang="de-DE" sz="2200" dirty="0"/>
              <a:t>Aufnahme der Fördertätigkeit am </a:t>
            </a:r>
            <a:br>
              <a:rPr lang="de-DE" sz="2200" dirty="0"/>
            </a:br>
            <a:r>
              <a:rPr lang="de-DE" sz="2200" dirty="0"/>
              <a:t>1. März 1991</a:t>
            </a:r>
          </a:p>
          <a:p>
            <a:pPr defTabSz="762000">
              <a:spcBef>
                <a:spcPts val="200"/>
              </a:spcBef>
              <a:spcAft>
                <a:spcPct val="20000"/>
              </a:spcAft>
            </a:pPr>
            <a:r>
              <a:rPr lang="de-DE" sz="2200" dirty="0"/>
              <a:t>Stiftung bürgerlichen Rechts</a:t>
            </a:r>
          </a:p>
          <a:p>
            <a:pPr defTabSz="762000">
              <a:spcBef>
                <a:spcPts val="200"/>
              </a:spcBef>
              <a:spcAft>
                <a:spcPct val="20000"/>
              </a:spcAft>
            </a:pPr>
            <a:r>
              <a:rPr lang="de-DE" sz="2200" dirty="0"/>
              <a:t>etwa 1,28 Mrd. € Stiftungskapital aus dem Verkauf der bundeseigenen Salzgitter AG</a:t>
            </a:r>
          </a:p>
          <a:p>
            <a:pPr defTabSz="762000">
              <a:spcBef>
                <a:spcPts val="200"/>
              </a:spcBef>
            </a:pPr>
            <a:r>
              <a:rPr lang="de-DE" sz="2200" dirty="0"/>
              <a:t>Stiftungskapital auf rund</a:t>
            </a:r>
            <a:br>
              <a:rPr lang="de-DE" sz="2200" dirty="0"/>
            </a:br>
            <a:r>
              <a:rPr lang="de-DE" sz="2200" dirty="0"/>
              <a:t>2,39 Mrd. € erhöht</a:t>
            </a:r>
          </a:p>
          <a:p>
            <a:pPr defTabSz="7620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200" dirty="0"/>
              <a:t>Rund 35 000 Anträge bearbeitet </a:t>
            </a:r>
          </a:p>
          <a:p>
            <a:pPr defTabSz="7620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200" dirty="0"/>
              <a:t>Mehr als 10 500  Projekte gefördert</a:t>
            </a:r>
          </a:p>
          <a:p>
            <a:pPr defTabSz="7620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200" dirty="0"/>
              <a:t>Mehr als 1,95 Milliarden € Fördersumme</a:t>
            </a:r>
          </a:p>
          <a:p>
            <a:pPr defTabSz="762000">
              <a:spcBef>
                <a:spcPts val="200"/>
              </a:spcBef>
            </a:pP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65036049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8" name="Picture 8" descr="Strom Windenergi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25" y="288032"/>
            <a:ext cx="1470928" cy="15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81463" y="3573017"/>
            <a:ext cx="1993094" cy="141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3394" y="5119632"/>
            <a:ext cx="1549728" cy="154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 descr="DBU_SchloÃŸ Bellevue_443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833" y="5119632"/>
            <a:ext cx="2371110" cy="151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6936" y="284070"/>
            <a:ext cx="2322647" cy="154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8704" y="5109589"/>
            <a:ext cx="1980203" cy="154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 descr="Meißen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2640" y="284070"/>
            <a:ext cx="2436225" cy="154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81464" y="288032"/>
            <a:ext cx="2010879" cy="154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Inhaltsplatzhalter 2"/>
          <p:cNvSpPr txBox="1">
            <a:spLocks/>
          </p:cNvSpPr>
          <p:nvPr/>
        </p:nvSpPr>
        <p:spPr>
          <a:xfrm>
            <a:off x="377277" y="2264528"/>
            <a:ext cx="6603091" cy="2748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dirty="0">
                <a:latin typeface="Verdana" panose="020B0604030504040204" pitchFamily="34" charset="0"/>
              </a:rPr>
              <a:t>Drei Fördersäulen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1800" b="0" dirty="0">
                <a:latin typeface="Verdana"/>
                <a:cs typeface="Verdana"/>
              </a:rPr>
              <a:t>Umwelttechnik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800" b="0" dirty="0">
                <a:latin typeface="Verdana"/>
                <a:cs typeface="Verdana"/>
              </a:rPr>
              <a:t>Umweltforschung und Naturschutz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800" b="0" dirty="0">
                <a:latin typeface="Verdana"/>
                <a:cs typeface="Verdana"/>
              </a:rPr>
              <a:t>Umweltkommunikation </a:t>
            </a:r>
            <a:r>
              <a:rPr lang="de-DE" sz="2000" b="0" dirty="0">
                <a:latin typeface="Verdana" panose="020B0604030504040204" pitchFamily="34" charset="0"/>
              </a:rPr>
              <a:t>und Kulturgüterschutz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sz="1800" b="0" dirty="0">
              <a:latin typeface="Verdana"/>
              <a:cs typeface="Verdan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sz="1800" b="0" dirty="0">
                <a:latin typeface="Verdana"/>
                <a:cs typeface="Verdana"/>
              </a:rPr>
              <a:t>12 Interdisziplinäre Förderthemen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800" b="0" dirty="0">
                <a:latin typeface="Verdana"/>
                <a:cs typeface="Verdana"/>
              </a:rPr>
              <a:t>Ein themenoffener Förderbereich</a:t>
            </a:r>
          </a:p>
        </p:txBody>
      </p:sp>
      <p:pic>
        <p:nvPicPr>
          <p:cNvPr id="33" name="Picture 5" descr="Cover-neu-1-2-rgb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465" y="1921589"/>
            <a:ext cx="2010879" cy="150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 descr="Die Grafik “file:///C:/Eigene%20Dateien/Bilder/bg_quer_standzylinde.jpg” kann nicht angezeigt werden, da sie Fehler enthält.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26" y="5084982"/>
            <a:ext cx="1949145" cy="154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32658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5EB9500B-61AD-46BD-B2B2-277FB4C15F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4697" b="24697"/>
          <a:stretch>
            <a:fillRect/>
          </a:stretch>
        </p:blipFill>
        <p:spPr>
          <a:xfrm>
            <a:off x="0" y="1700808"/>
            <a:ext cx="12192000" cy="5157191"/>
          </a:xfrm>
        </p:spPr>
      </p:pic>
    </p:spTree>
    <p:extLst>
      <p:ext uri="{BB962C8B-B14F-4D97-AF65-F5344CB8AC3E}">
        <p14:creationId xmlns:p14="http://schemas.microsoft.com/office/powerpoint/2010/main" val="610003026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1">
  <a:themeElements>
    <a:clrScheme name="Grü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CEF6D136-5599-4869-9BBB-59568D28D54E}" vid="{9F13973C-84A9-4DAF-AC67-14871C0AF405}"/>
    </a:ext>
  </a:extLst>
</a:theme>
</file>

<file path=ppt/theme/theme2.xml><?xml version="1.0" encoding="utf-8"?>
<a:theme xmlns:a="http://schemas.openxmlformats.org/drawingml/2006/main" name="Office">
  <a:themeElements>
    <a:clrScheme name="DBU">
      <a:dk1>
        <a:sysClr val="windowText" lastClr="000000"/>
      </a:dk1>
      <a:lt1>
        <a:sysClr val="window" lastClr="FFFFFF"/>
      </a:lt1>
      <a:dk2>
        <a:srgbClr val="8DBE48"/>
      </a:dk2>
      <a:lt2>
        <a:srgbClr val="00A4DD"/>
      </a:lt2>
      <a:accent1>
        <a:srgbClr val="00A4DD"/>
      </a:accent1>
      <a:accent2>
        <a:srgbClr val="4C882A"/>
      </a:accent2>
      <a:accent3>
        <a:srgbClr val="8DBE48"/>
      </a:accent3>
      <a:accent4>
        <a:srgbClr val="3D3C3F"/>
      </a:accent4>
      <a:accent5>
        <a:srgbClr val="87858B"/>
      </a:accent5>
      <a:accent6>
        <a:srgbClr val="CBCACC"/>
      </a:accent6>
      <a:hlink>
        <a:srgbClr val="0563C1"/>
      </a:hlink>
      <a:folHlink>
        <a:srgbClr val="954F72"/>
      </a:folHlink>
    </a:clrScheme>
    <a:fontScheme name="DBU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DBU">
      <a:dk1>
        <a:sysClr val="windowText" lastClr="000000"/>
      </a:dk1>
      <a:lt1>
        <a:sysClr val="window" lastClr="FFFFFF"/>
      </a:lt1>
      <a:dk2>
        <a:srgbClr val="8DBE48"/>
      </a:dk2>
      <a:lt2>
        <a:srgbClr val="00A4DD"/>
      </a:lt2>
      <a:accent1>
        <a:srgbClr val="00A4DD"/>
      </a:accent1>
      <a:accent2>
        <a:srgbClr val="4C882A"/>
      </a:accent2>
      <a:accent3>
        <a:srgbClr val="8DBE48"/>
      </a:accent3>
      <a:accent4>
        <a:srgbClr val="3D3C3F"/>
      </a:accent4>
      <a:accent5>
        <a:srgbClr val="87858B"/>
      </a:accent5>
      <a:accent6>
        <a:srgbClr val="CBCACC"/>
      </a:accent6>
      <a:hlink>
        <a:srgbClr val="0563C1"/>
      </a:hlink>
      <a:folHlink>
        <a:srgbClr val="954F72"/>
      </a:folHlink>
    </a:clrScheme>
    <a:fontScheme name="DBU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0</TotalTime>
  <Words>920</Words>
  <Application>Microsoft Office PowerPoint</Application>
  <PresentationFormat>Breitbild</PresentationFormat>
  <Paragraphs>169</Paragraphs>
  <Slides>22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Open Sans</vt:lpstr>
      <vt:lpstr>Verdana</vt:lpstr>
      <vt:lpstr>Wingdings</vt:lpstr>
      <vt:lpstr>Design1</vt:lpstr>
      <vt:lpstr>Verband Wohneigentum  „Klimaanpassung und Energie“</vt:lpstr>
      <vt:lpstr>PowerPoint-Präsentation</vt:lpstr>
      <vt:lpstr>Herzlich Willkommen!</vt:lpstr>
      <vt:lpstr>PowerPoint-Präsentation</vt:lpstr>
      <vt:lpstr>Wer sitzt hier zusammen?</vt:lpstr>
      <vt:lpstr>Deutsche Bundesstiftung Umwelt</vt:lpstr>
      <vt:lpstr>Gründung</vt:lpstr>
      <vt:lpstr>PowerPoint-Präsentation</vt:lpstr>
      <vt:lpstr>PowerPoint-Präsentation</vt:lpstr>
      <vt:lpstr>Die Menschen richtig erreichen </vt:lpstr>
      <vt:lpstr>Zielgruppen und der Weg dahin </vt:lpstr>
      <vt:lpstr>Dilemma </vt:lpstr>
      <vt:lpstr>Herausforderung Gebäudebestand</vt:lpstr>
      <vt:lpstr>Komplexes Thema: zukunftsfähige Gebäudemodernisierung</vt:lpstr>
      <vt:lpstr>Meine Zielgruppe/n und ich</vt:lpstr>
      <vt:lpstr>Nachhaltigkeitsdilemmata </vt:lpstr>
      <vt:lpstr>Wie gelingt VERMITTELN und LERNEN?</vt:lpstr>
      <vt:lpstr>Verhaltensbezogene Maßnahmen</vt:lpstr>
      <vt:lpstr>Kommunikation – Verhalten - Verhaltensänderung</vt:lpstr>
      <vt:lpstr>Routinen</vt:lpstr>
      <vt:lpstr>Richtiges Lüften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Untertitel der Präsentation</dc:subject>
  <dc:creator>Skrypietz, Andreas</dc:creator>
  <cp:lastModifiedBy>Giulia Timmich</cp:lastModifiedBy>
  <cp:revision>97</cp:revision>
  <cp:lastPrinted>2024-01-11T12:17:58Z</cp:lastPrinted>
  <dcterms:created xsi:type="dcterms:W3CDTF">2022-05-12T06:40:42Z</dcterms:created>
  <dcterms:modified xsi:type="dcterms:W3CDTF">2024-03-26T09:29:53Z</dcterms:modified>
</cp:coreProperties>
</file>